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8" r:id="rId3"/>
    <p:sldId id="257" r:id="rId4"/>
    <p:sldId id="263" r:id="rId5"/>
    <p:sldId id="261" r:id="rId6"/>
    <p:sldId id="269" r:id="rId7"/>
    <p:sldId id="270" r:id="rId8"/>
    <p:sldId id="272" r:id="rId9"/>
    <p:sldId id="271" r:id="rId10"/>
    <p:sldId id="268" r:id="rId11"/>
    <p:sldId id="273" r:id="rId12"/>
    <p:sldId id="267" r:id="rId13"/>
    <p:sldId id="274" r:id="rId14"/>
    <p:sldId id="265" r:id="rId15"/>
    <p:sldId id="264"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p:scale>
          <a:sx n="68" d="100"/>
          <a:sy n="68" d="100"/>
        </p:scale>
        <p:origin x="2586" y="-3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62BC8-52AD-4ABE-B58B-FF55CD80A7C6}" type="datetimeFigureOut">
              <a:rPr lang="en-GB" smtClean="0"/>
              <a:t>29/03/2019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7162D-9FAF-459C-AC37-EBDA4B89BC0A}" type="slidenum">
              <a:rPr lang="en-GB" smtClean="0"/>
              <a:t>‹#›</a:t>
            </a:fld>
            <a:endParaRPr lang="en-GB"/>
          </a:p>
        </p:txBody>
      </p:sp>
    </p:spTree>
    <p:extLst>
      <p:ext uri="{BB962C8B-B14F-4D97-AF65-F5344CB8AC3E}">
        <p14:creationId xmlns:p14="http://schemas.microsoft.com/office/powerpoint/2010/main" val="46091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F7162D-9FAF-459C-AC37-EBDA4B89BC0A}" type="slidenum">
              <a:rPr lang="en-GB" smtClean="0"/>
              <a:t>1</a:t>
            </a:fld>
            <a:endParaRPr lang="en-GB"/>
          </a:p>
        </p:txBody>
      </p:sp>
    </p:spTree>
    <p:extLst>
      <p:ext uri="{BB962C8B-B14F-4D97-AF65-F5344CB8AC3E}">
        <p14:creationId xmlns:p14="http://schemas.microsoft.com/office/powerpoint/2010/main" val="413373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Pre-warnings using visual and auditory cues.  Lots of praise.  All children don’t want to stop doing something they enjoy so a good strategy for all children.</a:t>
            </a:r>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10</a:t>
            </a:fld>
            <a:endParaRPr lang="en-GB"/>
          </a:p>
        </p:txBody>
      </p:sp>
    </p:spTree>
    <p:extLst>
      <p:ext uri="{BB962C8B-B14F-4D97-AF65-F5344CB8AC3E}">
        <p14:creationId xmlns:p14="http://schemas.microsoft.com/office/powerpoint/2010/main" val="332244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11</a:t>
            </a:fld>
            <a:endParaRPr lang="en-GB"/>
          </a:p>
        </p:txBody>
      </p:sp>
    </p:spTree>
    <p:extLst>
      <p:ext uri="{BB962C8B-B14F-4D97-AF65-F5344CB8AC3E}">
        <p14:creationId xmlns:p14="http://schemas.microsoft.com/office/powerpoint/2010/main" val="774217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Supports a start and end.  Again useful for all children, especially when a task needs completing but the child wishes to be doing something different i.e. TV!  Supports in the context of clear routines and boundaries.</a:t>
            </a:r>
          </a:p>
          <a:p>
            <a:endParaRPr lang="en-GB" dirty="0"/>
          </a:p>
          <a:p>
            <a:r>
              <a:rPr lang="en-GB" dirty="0" smtClean="0"/>
              <a:t>Packs: widget symbols for home and different task board formats.</a:t>
            </a:r>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12</a:t>
            </a:fld>
            <a:endParaRPr lang="en-GB"/>
          </a:p>
        </p:txBody>
      </p:sp>
    </p:spTree>
    <p:extLst>
      <p:ext uri="{BB962C8B-B14F-4D97-AF65-F5344CB8AC3E}">
        <p14:creationId xmlns:p14="http://schemas.microsoft.com/office/powerpoint/2010/main" val="113200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13</a:t>
            </a:fld>
            <a:endParaRPr lang="en-GB"/>
          </a:p>
        </p:txBody>
      </p:sp>
    </p:spTree>
    <p:extLst>
      <p:ext uri="{BB962C8B-B14F-4D97-AF65-F5344CB8AC3E}">
        <p14:creationId xmlns:p14="http://schemas.microsoft.com/office/powerpoint/2010/main" val="120657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F7162D-9FAF-459C-AC37-EBDA4B89BC0A}" type="slidenum">
              <a:rPr lang="en-GB" smtClean="0"/>
              <a:t>14</a:t>
            </a:fld>
            <a:endParaRPr lang="en-GB"/>
          </a:p>
        </p:txBody>
      </p:sp>
    </p:spTree>
    <p:extLst>
      <p:ext uri="{BB962C8B-B14F-4D97-AF65-F5344CB8AC3E}">
        <p14:creationId xmlns:p14="http://schemas.microsoft.com/office/powerpoint/2010/main" val="3499730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F7162D-9FAF-459C-AC37-EBDA4B89BC0A}" type="slidenum">
              <a:rPr lang="en-GB" smtClean="0"/>
              <a:t>15</a:t>
            </a:fld>
            <a:endParaRPr lang="en-GB"/>
          </a:p>
        </p:txBody>
      </p:sp>
    </p:spTree>
    <p:extLst>
      <p:ext uri="{BB962C8B-B14F-4D97-AF65-F5344CB8AC3E}">
        <p14:creationId xmlns:p14="http://schemas.microsoft.com/office/powerpoint/2010/main" val="261923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F7162D-9FAF-459C-AC37-EBDA4B89BC0A}" type="slidenum">
              <a:rPr lang="en-GB" smtClean="0"/>
              <a:t>16</a:t>
            </a:fld>
            <a:endParaRPr lang="en-GB"/>
          </a:p>
        </p:txBody>
      </p:sp>
    </p:spTree>
    <p:extLst>
      <p:ext uri="{BB962C8B-B14F-4D97-AF65-F5344CB8AC3E}">
        <p14:creationId xmlns:p14="http://schemas.microsoft.com/office/powerpoint/2010/main" val="209064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look at the resources and discuss which may be useful for your child.  Are there any you’ll try in the next 24 hours?</a:t>
            </a:r>
          </a:p>
          <a:p>
            <a:endParaRPr lang="en-GB" dirty="0"/>
          </a:p>
          <a:p>
            <a:r>
              <a:rPr lang="en-GB" dirty="0" smtClean="0"/>
              <a:t>I’ll also come around to answer any questions.</a:t>
            </a:r>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17</a:t>
            </a:fld>
            <a:endParaRPr lang="en-GB"/>
          </a:p>
        </p:txBody>
      </p:sp>
    </p:spTree>
    <p:extLst>
      <p:ext uri="{BB962C8B-B14F-4D97-AF65-F5344CB8AC3E}">
        <p14:creationId xmlns:p14="http://schemas.microsoft.com/office/powerpoint/2010/main" val="339523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F7162D-9FAF-459C-AC37-EBDA4B89BC0A}" type="slidenum">
              <a:rPr lang="en-GB" smtClean="0"/>
              <a:t>2</a:t>
            </a:fld>
            <a:endParaRPr lang="en-GB"/>
          </a:p>
        </p:txBody>
      </p:sp>
    </p:spTree>
    <p:extLst>
      <p:ext uri="{BB962C8B-B14F-4D97-AF65-F5344CB8AC3E}">
        <p14:creationId xmlns:p14="http://schemas.microsoft.com/office/powerpoint/2010/main" val="294424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F7162D-9FAF-459C-AC37-EBDA4B89BC0A}" type="slidenum">
              <a:rPr lang="en-GB" smtClean="0"/>
              <a:t>3</a:t>
            </a:fld>
            <a:endParaRPr lang="en-GB"/>
          </a:p>
        </p:txBody>
      </p:sp>
    </p:spTree>
    <p:extLst>
      <p:ext uri="{BB962C8B-B14F-4D97-AF65-F5344CB8AC3E}">
        <p14:creationId xmlns:p14="http://schemas.microsoft.com/office/powerpoint/2010/main" val="413922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 the SEND </a:t>
            </a:r>
            <a:r>
              <a:rPr lang="en-GB" dirty="0" err="1" smtClean="0"/>
              <a:t>CoP</a:t>
            </a:r>
            <a:r>
              <a:rPr lang="en-GB" dirty="0" smtClean="0"/>
              <a:t> 2015 Autism (referred to as ASD or ASC) and social interaction needs come under the broad heading of communication and interaction.</a:t>
            </a:r>
          </a:p>
          <a:p>
            <a:endParaRPr lang="en-GB" dirty="0"/>
          </a:p>
          <a:p>
            <a:r>
              <a:rPr lang="en-GB" dirty="0" smtClean="0"/>
              <a:t>National </a:t>
            </a:r>
            <a:r>
              <a:rPr lang="en-GB" dirty="0" smtClean="0"/>
              <a:t>Autistic Society define Autism as:</a:t>
            </a:r>
          </a:p>
          <a:p>
            <a:endParaRPr lang="en-GB" dirty="0"/>
          </a:p>
          <a:p>
            <a:r>
              <a:rPr lang="en-GB" dirty="0" smtClean="0"/>
              <a:t>Autism </a:t>
            </a:r>
            <a:r>
              <a:rPr lang="en-GB" dirty="0"/>
              <a:t>is a lifelong disability which affects how people communicate and interact with the world. There are approximately 140,000 autistic school children in the UK </a:t>
            </a:r>
            <a:r>
              <a:rPr lang="en-GB" dirty="0" smtClean="0"/>
              <a:t>.</a:t>
            </a:r>
          </a:p>
          <a:p>
            <a:endParaRPr lang="en-GB" dirty="0"/>
          </a:p>
          <a:p>
            <a:r>
              <a:rPr lang="en-GB" dirty="0" smtClean="0"/>
              <a:t>1/100 children estimated to have </a:t>
            </a:r>
            <a:r>
              <a:rPr lang="en-GB" dirty="0" err="1" smtClean="0"/>
              <a:t>Autism</a:t>
            </a:r>
            <a:r>
              <a:rPr lang="en-GB" dirty="0" err="1" smtClean="0"/>
              <a:t>i</a:t>
            </a:r>
            <a:r>
              <a:rPr lang="en-GB" dirty="0"/>
              <a:t> </a:t>
            </a:r>
            <a:r>
              <a:rPr lang="en-GB" dirty="0" smtClean="0"/>
              <a:t>i.e. in a school the size of TGPS that is 4 children (exactly the amount diagnosed).  There may be others undiagnosed, with traits or a little on the spectrum.  Also there will be children who display some of the differences due to developmental needs or emotional needs.</a:t>
            </a:r>
            <a:endParaRPr lang="en-GB" dirty="0"/>
          </a:p>
          <a:p>
            <a:endParaRPr lang="en-GB" dirty="0" smtClean="0"/>
          </a:p>
          <a:p>
            <a:r>
              <a:rPr lang="en-GB" dirty="0" smtClean="0"/>
              <a:t>Diagnosis can be important in getting right the support, however the label does not change the child.  How we support the child to be successful and happy is paramount.</a:t>
            </a:r>
          </a:p>
          <a:p>
            <a:endParaRPr lang="en-GB" dirty="0"/>
          </a:p>
          <a:p>
            <a:r>
              <a:rPr lang="en-GB" dirty="0" smtClean="0"/>
              <a:t>At Turves Green we support each child’s differences whether a label is there or not.  </a:t>
            </a:r>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4</a:t>
            </a:fld>
            <a:endParaRPr lang="en-GB"/>
          </a:p>
        </p:txBody>
      </p:sp>
    </p:spTree>
    <p:extLst>
      <p:ext uri="{BB962C8B-B14F-4D97-AF65-F5344CB8AC3E}">
        <p14:creationId xmlns:p14="http://schemas.microsoft.com/office/powerpoint/2010/main" val="88499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Every child is different.  However the National Autistic Society have found that most children with Autism will suffer with high levels of anxiety and the cause may be rooted in their differences – how they see the world differently.  It is important to remember that the children may well have abilities and excel in one of the four areas also.  Every child is unique.</a:t>
            </a:r>
            <a:r>
              <a:rPr lang="en-GB" dirty="0" smtClean="0"/>
              <a:t> </a:t>
            </a:r>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5</a:t>
            </a:fld>
            <a:endParaRPr lang="en-GB"/>
          </a:p>
        </p:txBody>
      </p:sp>
    </p:spTree>
    <p:extLst>
      <p:ext uri="{BB962C8B-B14F-4D97-AF65-F5344CB8AC3E}">
        <p14:creationId xmlns:p14="http://schemas.microsoft.com/office/powerpoint/2010/main" val="232861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Behaviour examples: invading personal space, not interested in others’ topics, lack of small talk, </a:t>
            </a:r>
            <a:r>
              <a:rPr lang="en-GB" dirty="0" smtClean="0"/>
              <a:t>over-talking/ not aware of listeners needs, no </a:t>
            </a:r>
            <a:r>
              <a:rPr lang="en-GB" dirty="0" smtClean="0"/>
              <a:t>eye contact, lack of awareness of social cues, not understanding the reasons behind others’ actions/ interactions.</a:t>
            </a:r>
          </a:p>
          <a:p>
            <a:endParaRPr lang="en-GB" dirty="0"/>
          </a:p>
          <a:p>
            <a:r>
              <a:rPr lang="en-GB" dirty="0" smtClean="0"/>
              <a:t>Can also be developmental i.e. learning the different skills needed in different environments – we support this too</a:t>
            </a:r>
            <a:r>
              <a:rPr lang="en-GB" dirty="0" smtClean="0"/>
              <a:t>!  Also may be shy!</a:t>
            </a:r>
          </a:p>
          <a:p>
            <a:endParaRPr lang="en-GB" dirty="0"/>
          </a:p>
          <a:p>
            <a:r>
              <a:rPr lang="en-GB" dirty="0" smtClean="0"/>
              <a:t>Pass around social </a:t>
            </a:r>
            <a:r>
              <a:rPr lang="en-GB" smtClean="0"/>
              <a:t>story examples.</a:t>
            </a:r>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6</a:t>
            </a:fld>
            <a:endParaRPr lang="en-GB"/>
          </a:p>
        </p:txBody>
      </p:sp>
    </p:spTree>
    <p:extLst>
      <p:ext uri="{BB962C8B-B14F-4D97-AF65-F5344CB8AC3E}">
        <p14:creationId xmlns:p14="http://schemas.microsoft.com/office/powerpoint/2010/main" val="207934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Behaviours: avoid certain clothes/ textures, like close hugs, avoid crowded places, rocking, doesn’t like loud noises, avoids or really seeks out strong tastes…</a:t>
            </a:r>
          </a:p>
          <a:p>
            <a:endParaRPr lang="en-GB" dirty="0"/>
          </a:p>
          <a:p>
            <a:r>
              <a:rPr lang="en-GB" dirty="0" smtClean="0"/>
              <a:t>Be aware: I don’t like the texture of peaches due to the skin and I also feel very anxious in large groups – that doesn’t mean I have ASC.</a:t>
            </a:r>
          </a:p>
          <a:p>
            <a:endParaRPr lang="en-GB" dirty="0"/>
          </a:p>
          <a:p>
            <a:r>
              <a:rPr lang="en-GB" dirty="0" smtClean="0"/>
              <a:t>Sensory checklist – pass around.  Read some example strategies that could be tried at home.</a:t>
            </a:r>
          </a:p>
          <a:p>
            <a:r>
              <a:rPr lang="en-GB" dirty="0" smtClean="0"/>
              <a:t>Show sensory bag – discuss lots available in Works, </a:t>
            </a:r>
            <a:r>
              <a:rPr lang="en-GB" dirty="0" err="1" smtClean="0"/>
              <a:t>Poundland</a:t>
            </a:r>
            <a:r>
              <a:rPr lang="en-GB" dirty="0" smtClean="0"/>
              <a:t>, online </a:t>
            </a:r>
            <a:r>
              <a:rPr lang="en-GB" dirty="0" err="1" smtClean="0"/>
              <a:t>etc</a:t>
            </a:r>
            <a:endParaRPr lang="en-GB" dirty="0" smtClean="0"/>
          </a:p>
          <a:p>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7</a:t>
            </a:fld>
            <a:endParaRPr lang="en-GB"/>
          </a:p>
        </p:txBody>
      </p:sp>
    </p:spTree>
    <p:extLst>
      <p:ext uri="{BB962C8B-B14F-4D97-AF65-F5344CB8AC3E}">
        <p14:creationId xmlns:p14="http://schemas.microsoft.com/office/powerpoint/2010/main" val="169557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Behaviours: unable to talk, struggles to communicate needs and wants (frustration), struggles to understanding what others mean by their use of language </a:t>
            </a:r>
            <a:r>
              <a:rPr lang="en-GB" dirty="0" err="1" smtClean="0"/>
              <a:t>etc</a:t>
            </a:r>
            <a:endParaRPr lang="en-GB" dirty="0" smtClean="0"/>
          </a:p>
          <a:p>
            <a:endParaRPr lang="en-GB" dirty="0"/>
          </a:p>
          <a:p>
            <a:r>
              <a:rPr lang="en-GB" dirty="0" err="1" smtClean="0"/>
              <a:t>Widgits</a:t>
            </a:r>
            <a:r>
              <a:rPr lang="en-GB" dirty="0" smtClean="0"/>
              <a:t>: show examples from school</a:t>
            </a:r>
          </a:p>
          <a:p>
            <a:r>
              <a:rPr lang="en-GB" dirty="0" smtClean="0"/>
              <a:t>Barometers/ prompt cards: show examples from school</a:t>
            </a:r>
          </a:p>
          <a:p>
            <a:endParaRPr lang="en-GB" dirty="0"/>
          </a:p>
          <a:p>
            <a:r>
              <a:rPr lang="en-GB" dirty="0" smtClean="0"/>
              <a:t>Discuss language use – also appropriate for lots of children so that they know clearly what to expect.</a:t>
            </a:r>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8</a:t>
            </a:fld>
            <a:endParaRPr lang="en-GB"/>
          </a:p>
        </p:txBody>
      </p:sp>
    </p:spTree>
    <p:extLst>
      <p:ext uri="{BB962C8B-B14F-4D97-AF65-F5344CB8AC3E}">
        <p14:creationId xmlns:p14="http://schemas.microsoft.com/office/powerpoint/2010/main" val="228248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Behaviours: obsessed with topics/ interests, short attention, learn in a set way</a:t>
            </a:r>
          </a:p>
          <a:p>
            <a:endParaRPr lang="en-GB" dirty="0"/>
          </a:p>
          <a:p>
            <a:endParaRPr lang="en-GB" dirty="0"/>
          </a:p>
        </p:txBody>
      </p:sp>
      <p:sp>
        <p:nvSpPr>
          <p:cNvPr id="4" name="Slide Number Placeholder 3"/>
          <p:cNvSpPr>
            <a:spLocks noGrp="1"/>
          </p:cNvSpPr>
          <p:nvPr>
            <p:ph type="sldNum" sz="quarter" idx="10"/>
          </p:nvPr>
        </p:nvSpPr>
        <p:spPr/>
        <p:txBody>
          <a:bodyPr/>
          <a:lstStyle/>
          <a:p>
            <a:fld id="{9EF7162D-9FAF-459C-AC37-EBDA4B89BC0A}" type="slidenum">
              <a:rPr lang="en-GB" smtClean="0"/>
              <a:t>9</a:t>
            </a:fld>
            <a:endParaRPr lang="en-GB"/>
          </a:p>
        </p:txBody>
      </p:sp>
    </p:spTree>
    <p:extLst>
      <p:ext uri="{BB962C8B-B14F-4D97-AF65-F5344CB8AC3E}">
        <p14:creationId xmlns:p14="http://schemas.microsoft.com/office/powerpoint/2010/main" val="753384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3/29/2019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3/29/2019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3/29/2019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3/29/2019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3/29/2019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3/29/2019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3/29/2019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3/29/2019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3/29/2019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Example%20transition%20book%20for%20CPD.ppt"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One%20Page%20Profile%20MASTER.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autismwestmidlands.org.uk/" TargetMode="External"/><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autismeducationtrust.org.uk/" TargetMode="External"/><Relationship Id="rId5" Type="http://schemas.openxmlformats.org/officeDocument/2006/relationships/hyperlink" Target="https://resourcesforautism.org.uk/" TargetMode="External"/><Relationship Id="rId4" Type="http://schemas.openxmlformats.org/officeDocument/2006/relationships/hyperlink" Target="https://www.autism.org.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Comic%20Strip%20Conversations.pp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Social%20stories.ppt"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Autism Awareness</a:t>
            </a:r>
            <a:endParaRPr lang="en-GB" dirty="0"/>
          </a:p>
        </p:txBody>
      </p:sp>
      <p:sp>
        <p:nvSpPr>
          <p:cNvPr id="3" name="Subtitle 2"/>
          <p:cNvSpPr>
            <a:spLocks noGrp="1"/>
          </p:cNvSpPr>
          <p:nvPr>
            <p:ph type="subTitle" idx="1"/>
          </p:nvPr>
        </p:nvSpPr>
        <p:spPr/>
        <p:txBody>
          <a:bodyPr/>
          <a:lstStyle/>
          <a:p>
            <a:r>
              <a:rPr lang="en-GB" dirty="0" smtClean="0"/>
              <a:t>Parent workshop 01.04.19</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136778" y="5489076"/>
            <a:ext cx="1584960" cy="895985"/>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spTree>
    <p:extLst>
      <p:ext uri="{BB962C8B-B14F-4D97-AF65-F5344CB8AC3E}">
        <p14:creationId xmlns:p14="http://schemas.microsoft.com/office/powerpoint/2010/main" val="3175455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change</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sp>
        <p:nvSpPr>
          <p:cNvPr id="9" name="Content Placeholder 2"/>
          <p:cNvSpPr txBox="1">
            <a:spLocks/>
          </p:cNvSpPr>
          <p:nvPr/>
        </p:nvSpPr>
        <p:spPr>
          <a:xfrm>
            <a:off x="1154954" y="2603500"/>
            <a:ext cx="8825659" cy="34163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sz="2400" dirty="0" smtClean="0"/>
              <a:t>Now &amp; Next boards: </a:t>
            </a:r>
          </a:p>
          <a:p>
            <a:r>
              <a:rPr lang="en-GB" sz="2400" dirty="0" smtClean="0"/>
              <a:t>Pre-warning</a:t>
            </a:r>
          </a:p>
          <a:p>
            <a:r>
              <a:rPr lang="en-GB" sz="2400" dirty="0" smtClean="0"/>
              <a:t>Visual timetables</a:t>
            </a:r>
          </a:p>
          <a:p>
            <a:r>
              <a:rPr lang="en-GB" sz="2400" dirty="0" smtClean="0"/>
              <a:t>Transition books: </a:t>
            </a:r>
          </a:p>
          <a:p>
            <a:pPr marL="0" indent="0">
              <a:buNone/>
            </a:pPr>
            <a:r>
              <a:rPr lang="en-GB" sz="2400" dirty="0" smtClean="0">
                <a:hlinkClick r:id="rId5" action="ppaction://hlinkpres?slideindex=1&amp;slidetitle="/>
              </a:rPr>
              <a:t>Example transition book for CPD.ppt</a:t>
            </a:r>
            <a:endParaRPr lang="en-GB" sz="2400" dirty="0" smtClean="0"/>
          </a:p>
        </p:txBody>
      </p:sp>
      <p:pic>
        <p:nvPicPr>
          <p:cNvPr id="3" name="Picture 2"/>
          <p:cNvPicPr>
            <a:picLocks noChangeAspect="1"/>
          </p:cNvPicPr>
          <p:nvPr/>
        </p:nvPicPr>
        <p:blipFill>
          <a:blip r:embed="rId6"/>
          <a:stretch>
            <a:fillRect/>
          </a:stretch>
        </p:blipFill>
        <p:spPr>
          <a:xfrm>
            <a:off x="6673352" y="2375065"/>
            <a:ext cx="5035913" cy="2931705"/>
          </a:xfrm>
          <a:prstGeom prst="rect">
            <a:avLst/>
          </a:prstGeom>
        </p:spPr>
      </p:pic>
    </p:spTree>
    <p:extLst>
      <p:ext uri="{BB962C8B-B14F-4D97-AF65-F5344CB8AC3E}">
        <p14:creationId xmlns:p14="http://schemas.microsoft.com/office/powerpoint/2010/main" val="397591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2" y="973668"/>
            <a:ext cx="9085096" cy="706964"/>
          </a:xfrm>
        </p:spPr>
        <p:txBody>
          <a:bodyPr/>
          <a:lstStyle/>
          <a:p>
            <a:r>
              <a:rPr lang="en-GB" dirty="0" smtClean="0"/>
              <a:t>Processing Information</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sp>
        <p:nvSpPr>
          <p:cNvPr id="8" name="TextBox 7"/>
          <p:cNvSpPr txBox="1"/>
          <p:nvPr/>
        </p:nvSpPr>
        <p:spPr>
          <a:xfrm>
            <a:off x="831272" y="2565070"/>
            <a:ext cx="10414659" cy="461665"/>
          </a:xfrm>
          <a:prstGeom prst="rect">
            <a:avLst/>
          </a:prstGeom>
          <a:noFill/>
        </p:spPr>
        <p:txBody>
          <a:bodyPr wrap="square" rtlCol="0">
            <a:spAutoFit/>
          </a:bodyPr>
          <a:lstStyle/>
          <a:p>
            <a:r>
              <a:rPr lang="en-GB" sz="2400" b="1" dirty="0" smtClean="0"/>
              <a:t>What behaviours might you see if a child has processing differences?</a:t>
            </a:r>
            <a:endParaRPr lang="en-GB" sz="2400" b="1" dirty="0"/>
          </a:p>
        </p:txBody>
      </p:sp>
      <p:sp>
        <p:nvSpPr>
          <p:cNvPr id="11" name="Content Placeholder 2"/>
          <p:cNvSpPr txBox="1">
            <a:spLocks/>
          </p:cNvSpPr>
          <p:nvPr/>
        </p:nvSpPr>
        <p:spPr>
          <a:xfrm>
            <a:off x="831274" y="3911173"/>
            <a:ext cx="9203375" cy="118334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altLang="en-US" sz="2200" dirty="0" smtClean="0"/>
              <a:t>Linking learning to interests/ time to talk about interests</a:t>
            </a:r>
          </a:p>
          <a:p>
            <a:r>
              <a:rPr lang="en-GB" altLang="en-US" sz="2200" dirty="0" smtClean="0"/>
              <a:t>Support for changes to routine </a:t>
            </a:r>
          </a:p>
        </p:txBody>
      </p:sp>
      <p:sp>
        <p:nvSpPr>
          <p:cNvPr id="12" name="TextBox 11"/>
          <p:cNvSpPr txBox="1"/>
          <p:nvPr/>
        </p:nvSpPr>
        <p:spPr>
          <a:xfrm>
            <a:off x="831273" y="3228862"/>
            <a:ext cx="9203376" cy="461665"/>
          </a:xfrm>
          <a:prstGeom prst="rect">
            <a:avLst/>
          </a:prstGeom>
          <a:noFill/>
        </p:spPr>
        <p:txBody>
          <a:bodyPr wrap="square" rtlCol="0">
            <a:spAutoFit/>
          </a:bodyPr>
          <a:lstStyle/>
          <a:p>
            <a:r>
              <a:rPr lang="en-GB" sz="2200" dirty="0" smtClean="0"/>
              <a:t>In School, some examples of how we support include</a:t>
            </a:r>
            <a:r>
              <a:rPr lang="en-GB" sz="2400" dirty="0" smtClean="0"/>
              <a:t>:</a:t>
            </a:r>
            <a:endParaRPr lang="en-GB" sz="2400" dirty="0"/>
          </a:p>
        </p:txBody>
      </p:sp>
      <p:pic>
        <p:nvPicPr>
          <p:cNvPr id="6" name="Picture 5"/>
          <p:cNvPicPr>
            <a:picLocks noChangeAspect="1"/>
          </p:cNvPicPr>
          <p:nvPr/>
        </p:nvPicPr>
        <p:blipFill rotWithShape="1">
          <a:blip r:embed="rId5"/>
          <a:srcRect l="50552" t="16448" r="818" b="43251"/>
          <a:stretch/>
        </p:blipFill>
        <p:spPr>
          <a:xfrm>
            <a:off x="6038601" y="484789"/>
            <a:ext cx="4263241" cy="1722359"/>
          </a:xfrm>
          <a:prstGeom prst="rect">
            <a:avLst/>
          </a:prstGeom>
        </p:spPr>
      </p:pic>
      <p:sp>
        <p:nvSpPr>
          <p:cNvPr id="10" name="Content Placeholder 2"/>
          <p:cNvSpPr txBox="1">
            <a:spLocks/>
          </p:cNvSpPr>
          <p:nvPr/>
        </p:nvSpPr>
        <p:spPr>
          <a:xfrm>
            <a:off x="831274" y="4935188"/>
            <a:ext cx="9203375" cy="192281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altLang="en-US" sz="2200" dirty="0" smtClean="0"/>
              <a:t>Task boards</a:t>
            </a:r>
          </a:p>
        </p:txBody>
      </p:sp>
    </p:spTree>
    <p:extLst>
      <p:ext uri="{BB962C8B-B14F-4D97-AF65-F5344CB8AC3E}">
        <p14:creationId xmlns:p14="http://schemas.microsoft.com/office/powerpoint/2010/main" val="531523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boards</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7" name="Picture 6"/>
          <p:cNvPicPr>
            <a:picLocks noChangeAspect="1"/>
          </p:cNvPicPr>
          <p:nvPr/>
        </p:nvPicPr>
        <p:blipFill rotWithShape="1">
          <a:blip r:embed="rId5"/>
          <a:srcRect l="7693" t="20322" r="11072" b="8817"/>
          <a:stretch/>
        </p:blipFill>
        <p:spPr>
          <a:xfrm>
            <a:off x="950025" y="1680632"/>
            <a:ext cx="7505206" cy="5030268"/>
          </a:xfrm>
          <a:prstGeom prst="rect">
            <a:avLst/>
          </a:prstGeom>
        </p:spPr>
      </p:pic>
      <p:sp>
        <p:nvSpPr>
          <p:cNvPr id="8" name="Rectangle 7"/>
          <p:cNvSpPr/>
          <p:nvPr/>
        </p:nvSpPr>
        <p:spPr>
          <a:xfrm>
            <a:off x="8561435" y="2517407"/>
            <a:ext cx="2709864" cy="1384995"/>
          </a:xfrm>
          <a:prstGeom prst="rect">
            <a:avLst/>
          </a:prstGeom>
        </p:spPr>
        <p:txBody>
          <a:bodyPr wrap="square">
            <a:spAutoFit/>
          </a:bodyPr>
          <a:lstStyle/>
          <a:p>
            <a:r>
              <a:rPr lang="en-GB" sz="2800" dirty="0" smtClean="0"/>
              <a:t>How could this be adapted for home?</a:t>
            </a:r>
            <a:endParaRPr lang="en-GB" sz="2800" dirty="0"/>
          </a:p>
        </p:txBody>
      </p:sp>
    </p:spTree>
    <p:extLst>
      <p:ext uri="{BB962C8B-B14F-4D97-AF65-F5344CB8AC3E}">
        <p14:creationId xmlns:p14="http://schemas.microsoft.com/office/powerpoint/2010/main" val="108259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2" y="973668"/>
            <a:ext cx="9085096" cy="706964"/>
          </a:xfrm>
        </p:spPr>
        <p:txBody>
          <a:bodyPr/>
          <a:lstStyle/>
          <a:p>
            <a:r>
              <a:rPr lang="en-GB" dirty="0" smtClean="0"/>
              <a:t>Processing Information</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sp>
        <p:nvSpPr>
          <p:cNvPr id="8" name="TextBox 7"/>
          <p:cNvSpPr txBox="1"/>
          <p:nvPr/>
        </p:nvSpPr>
        <p:spPr>
          <a:xfrm>
            <a:off x="831272" y="2565070"/>
            <a:ext cx="10414659" cy="461665"/>
          </a:xfrm>
          <a:prstGeom prst="rect">
            <a:avLst/>
          </a:prstGeom>
          <a:noFill/>
        </p:spPr>
        <p:txBody>
          <a:bodyPr wrap="square" rtlCol="0">
            <a:spAutoFit/>
          </a:bodyPr>
          <a:lstStyle/>
          <a:p>
            <a:r>
              <a:rPr lang="en-GB" sz="2400" b="1" dirty="0" smtClean="0"/>
              <a:t>What behaviours might you see if a child has processing differences?</a:t>
            </a:r>
            <a:endParaRPr lang="en-GB" sz="2400" b="1" dirty="0"/>
          </a:p>
        </p:txBody>
      </p:sp>
      <p:sp>
        <p:nvSpPr>
          <p:cNvPr id="11" name="Content Placeholder 2"/>
          <p:cNvSpPr txBox="1">
            <a:spLocks/>
          </p:cNvSpPr>
          <p:nvPr/>
        </p:nvSpPr>
        <p:spPr>
          <a:xfrm>
            <a:off x="831273" y="4011597"/>
            <a:ext cx="9203375" cy="192281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altLang="en-US" sz="2200" dirty="0" smtClean="0"/>
              <a:t>Linking learning to interests/ time to talk about interests</a:t>
            </a:r>
          </a:p>
          <a:p>
            <a:r>
              <a:rPr lang="en-GB" altLang="en-US" sz="2200" dirty="0" smtClean="0"/>
              <a:t>Support for changes to routine </a:t>
            </a:r>
          </a:p>
          <a:p>
            <a:r>
              <a:rPr lang="en-GB" altLang="en-US" sz="2200" dirty="0" smtClean="0"/>
              <a:t>Task boards</a:t>
            </a:r>
          </a:p>
        </p:txBody>
      </p:sp>
      <p:sp>
        <p:nvSpPr>
          <p:cNvPr id="12" name="TextBox 11"/>
          <p:cNvSpPr txBox="1"/>
          <p:nvPr/>
        </p:nvSpPr>
        <p:spPr>
          <a:xfrm>
            <a:off x="831273" y="3228862"/>
            <a:ext cx="9203376" cy="461665"/>
          </a:xfrm>
          <a:prstGeom prst="rect">
            <a:avLst/>
          </a:prstGeom>
          <a:noFill/>
        </p:spPr>
        <p:txBody>
          <a:bodyPr wrap="square" rtlCol="0">
            <a:spAutoFit/>
          </a:bodyPr>
          <a:lstStyle/>
          <a:p>
            <a:r>
              <a:rPr lang="en-GB" sz="2200" dirty="0" smtClean="0"/>
              <a:t>In School, some examples of how we support include</a:t>
            </a:r>
            <a:r>
              <a:rPr lang="en-GB" sz="2400" dirty="0" smtClean="0"/>
              <a:t>:</a:t>
            </a:r>
            <a:endParaRPr lang="en-GB" sz="2400" dirty="0"/>
          </a:p>
        </p:txBody>
      </p:sp>
      <p:pic>
        <p:nvPicPr>
          <p:cNvPr id="6" name="Picture 5"/>
          <p:cNvPicPr>
            <a:picLocks noChangeAspect="1"/>
          </p:cNvPicPr>
          <p:nvPr/>
        </p:nvPicPr>
        <p:blipFill rotWithShape="1">
          <a:blip r:embed="rId5"/>
          <a:srcRect l="50552" t="16448" r="818" b="43251"/>
          <a:stretch/>
        </p:blipFill>
        <p:spPr>
          <a:xfrm>
            <a:off x="6038601" y="484789"/>
            <a:ext cx="4263241" cy="1722359"/>
          </a:xfrm>
          <a:prstGeom prst="rect">
            <a:avLst/>
          </a:prstGeom>
        </p:spPr>
      </p:pic>
      <p:sp>
        <p:nvSpPr>
          <p:cNvPr id="9" name="TextBox 8"/>
          <p:cNvSpPr txBox="1"/>
          <p:nvPr/>
        </p:nvSpPr>
        <p:spPr>
          <a:xfrm>
            <a:off x="831272" y="5788966"/>
            <a:ext cx="9203376" cy="461665"/>
          </a:xfrm>
          <a:prstGeom prst="rect">
            <a:avLst/>
          </a:prstGeom>
          <a:noFill/>
        </p:spPr>
        <p:txBody>
          <a:bodyPr wrap="square" rtlCol="0">
            <a:spAutoFit/>
          </a:bodyPr>
          <a:lstStyle/>
          <a:p>
            <a:r>
              <a:rPr lang="en-GB" sz="2400" b="1" dirty="0" smtClean="0"/>
              <a:t>Which of these could you try at home?</a:t>
            </a:r>
            <a:endParaRPr lang="en-GB" sz="2400" b="1" dirty="0"/>
          </a:p>
        </p:txBody>
      </p:sp>
    </p:spTree>
    <p:extLst>
      <p:ext uri="{BB962C8B-B14F-4D97-AF65-F5344CB8AC3E}">
        <p14:creationId xmlns:p14="http://schemas.microsoft.com/office/powerpoint/2010/main" val="146614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others’ know how to support my child?</a:t>
            </a:r>
            <a:endParaRPr lang="en-GB" dirty="0"/>
          </a:p>
        </p:txBody>
      </p:sp>
      <p:sp>
        <p:nvSpPr>
          <p:cNvPr id="3" name="Content Placeholder 2"/>
          <p:cNvSpPr>
            <a:spLocks noGrp="1"/>
          </p:cNvSpPr>
          <p:nvPr>
            <p:ph idx="1"/>
          </p:nvPr>
        </p:nvSpPr>
        <p:spPr/>
        <p:txBody>
          <a:bodyPr>
            <a:normAutofit/>
          </a:bodyPr>
          <a:lstStyle/>
          <a:p>
            <a:pPr marL="0" indent="0">
              <a:buNone/>
            </a:pPr>
            <a:r>
              <a:rPr lang="en-GB" altLang="en-US" sz="2400" dirty="0" smtClean="0">
                <a:hlinkClick r:id="rId3" action="ppaction://hlinkfile"/>
              </a:rPr>
              <a:t>One Page Profile MASTER.doc</a:t>
            </a:r>
            <a:endParaRPr lang="en-GB" altLang="en-US" sz="2400"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spTree>
    <p:extLst>
      <p:ext uri="{BB962C8B-B14F-4D97-AF65-F5344CB8AC3E}">
        <p14:creationId xmlns:p14="http://schemas.microsoft.com/office/powerpoint/2010/main" val="2553229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3" name="Content Placeholder 2"/>
          <p:cNvSpPr>
            <a:spLocks noGrp="1"/>
          </p:cNvSpPr>
          <p:nvPr>
            <p:ph idx="1"/>
          </p:nvPr>
        </p:nvSpPr>
        <p:spPr/>
        <p:txBody>
          <a:bodyPr>
            <a:normAutofit fontScale="85000" lnSpcReduction="10000"/>
          </a:bodyPr>
          <a:lstStyle/>
          <a:p>
            <a:r>
              <a:rPr lang="en-GB" altLang="en-US" sz="2400" dirty="0"/>
              <a:t>How to raise a happy autistic child -Jessie </a:t>
            </a:r>
            <a:r>
              <a:rPr lang="en-GB" altLang="en-US" sz="2400" dirty="0" err="1"/>
              <a:t>Hewitson</a:t>
            </a:r>
            <a:endParaRPr lang="en-GB" altLang="en-US" sz="2400" dirty="0"/>
          </a:p>
          <a:p>
            <a:r>
              <a:rPr lang="en-GB" altLang="en-US" sz="2400" dirty="0"/>
              <a:t>Understanding Autism: The essential guide for parents </a:t>
            </a:r>
            <a:r>
              <a:rPr lang="en-GB" altLang="en-US" sz="2400" b="1" dirty="0"/>
              <a:t>-</a:t>
            </a:r>
            <a:r>
              <a:rPr lang="en-GB" altLang="en-US" sz="2400" dirty="0"/>
              <a:t>by Katrina Williams and Jacqueline Roberts</a:t>
            </a:r>
          </a:p>
          <a:p>
            <a:r>
              <a:rPr lang="en-GB" altLang="en-US" sz="2400" dirty="0"/>
              <a:t>Understanding Autism for Dummies Paperback- Stephen M Shore  </a:t>
            </a:r>
          </a:p>
          <a:p>
            <a:r>
              <a:rPr lang="en-GB" altLang="en-US" sz="2400" dirty="0"/>
              <a:t>“The Autistic Spectrum” Jill  Boucher –(An introduction to autism and a source of basic information).</a:t>
            </a:r>
          </a:p>
          <a:p>
            <a:r>
              <a:rPr lang="en-GB" altLang="en-US" sz="2400" dirty="0"/>
              <a:t>“The Survival Guide For Kids With Autism Spectrum Disorders (And Their Parents)” Elizabeth </a:t>
            </a:r>
            <a:r>
              <a:rPr lang="en-GB" altLang="en-US" sz="2400" dirty="0" err="1"/>
              <a:t>Verdick</a:t>
            </a:r>
            <a:r>
              <a:rPr lang="en-GB" altLang="en-US" sz="2400" dirty="0"/>
              <a:t> and Elizabeth Reeve, MD</a:t>
            </a:r>
          </a:p>
          <a:p>
            <a:r>
              <a:rPr lang="en-GB" altLang="en-US" sz="2400" dirty="0"/>
              <a:t>“Autism Life Skills” Chantelle </a:t>
            </a:r>
            <a:r>
              <a:rPr lang="en-GB" altLang="en-US" sz="2400" dirty="0" err="1"/>
              <a:t>Sicile</a:t>
            </a:r>
            <a:r>
              <a:rPr lang="en-GB" altLang="en-US" sz="2400" dirty="0"/>
              <a:t>-Kira</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spTree>
    <p:extLst>
      <p:ext uri="{BB962C8B-B14F-4D97-AF65-F5344CB8AC3E}">
        <p14:creationId xmlns:p14="http://schemas.microsoft.com/office/powerpoint/2010/main" val="3488402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and Information</a:t>
            </a:r>
            <a:endParaRPr lang="en-GB" dirty="0"/>
          </a:p>
        </p:txBody>
      </p:sp>
      <p:sp>
        <p:nvSpPr>
          <p:cNvPr id="3" name="Content Placeholder 2"/>
          <p:cNvSpPr>
            <a:spLocks noGrp="1"/>
          </p:cNvSpPr>
          <p:nvPr>
            <p:ph idx="1"/>
          </p:nvPr>
        </p:nvSpPr>
        <p:spPr/>
        <p:txBody>
          <a:bodyPr>
            <a:normAutofit/>
          </a:bodyPr>
          <a:lstStyle/>
          <a:p>
            <a:r>
              <a:rPr lang="en-GB" altLang="en-US" sz="2400" dirty="0">
                <a:hlinkClick r:id="rId3"/>
              </a:rPr>
              <a:t>https://www.autismwestmidlands.org.uk/</a:t>
            </a:r>
            <a:endParaRPr lang="en-GB" altLang="en-US" sz="2400" dirty="0"/>
          </a:p>
          <a:p>
            <a:r>
              <a:rPr lang="en-GB" altLang="en-US" sz="2400" dirty="0">
                <a:hlinkClick r:id="rId4"/>
              </a:rPr>
              <a:t>https://www.autism.org.uk/</a:t>
            </a:r>
            <a:endParaRPr lang="en-GB" altLang="en-US" sz="2400" dirty="0"/>
          </a:p>
          <a:p>
            <a:r>
              <a:rPr lang="en-GB" altLang="en-US" sz="2400" dirty="0">
                <a:hlinkClick r:id="rId5"/>
              </a:rPr>
              <a:t>https://resourcesforautism.org.uk/</a:t>
            </a:r>
            <a:endParaRPr lang="en-GB" altLang="en-US" sz="2400" dirty="0"/>
          </a:p>
          <a:p>
            <a:r>
              <a:rPr lang="en-GB" altLang="en-US" sz="2400" dirty="0">
                <a:hlinkClick r:id="rId6"/>
              </a:rPr>
              <a:t>https://www.autismeducationtrust.org.uk/</a:t>
            </a:r>
            <a:endParaRPr lang="en-GB" altLang="en-US" sz="2400" dirty="0"/>
          </a:p>
          <a:p>
            <a:pPr marL="0" indent="0">
              <a:buNone/>
            </a:pPr>
            <a:endParaRPr lang="en-GB" altLang="en-US" sz="2400" dirty="0"/>
          </a:p>
        </p:txBody>
      </p:sp>
      <p:pic>
        <p:nvPicPr>
          <p:cNvPr id="4"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5" name="Picture 4"/>
          <p:cNvPicPr/>
          <p:nvPr/>
        </p:nvPicPr>
        <p:blipFill>
          <a:blip r:embed="rId8">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spTree>
    <p:extLst>
      <p:ext uri="{BB962C8B-B14F-4D97-AF65-F5344CB8AC3E}">
        <p14:creationId xmlns:p14="http://schemas.microsoft.com/office/powerpoint/2010/main" val="159296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a:xfrm>
            <a:off x="1154954" y="2603500"/>
            <a:ext cx="9568464" cy="3416300"/>
          </a:xfrm>
        </p:spPr>
        <p:txBody>
          <a:bodyPr>
            <a:normAutofit/>
          </a:bodyPr>
          <a:lstStyle/>
          <a:p>
            <a:pPr marL="0" indent="0" algn="ctr">
              <a:buNone/>
            </a:pPr>
            <a:r>
              <a:rPr lang="en-GB" altLang="en-US" sz="2800" b="1" dirty="0" smtClean="0"/>
              <a:t>I hope the resources in your packs are really useful!</a:t>
            </a:r>
          </a:p>
          <a:p>
            <a:pPr marL="0" indent="0" algn="ctr">
              <a:buNone/>
            </a:pPr>
            <a:endParaRPr lang="en-GB" altLang="en-US" sz="2400" dirty="0"/>
          </a:p>
          <a:p>
            <a:pPr marL="0" indent="0" algn="ctr">
              <a:buNone/>
            </a:pPr>
            <a:endParaRPr lang="en-GB" altLang="en-US" sz="2400" dirty="0" smtClean="0"/>
          </a:p>
          <a:p>
            <a:pPr marL="0" indent="0" algn="ctr">
              <a:buNone/>
            </a:pPr>
            <a:endParaRPr lang="en-GB" altLang="en-US" sz="2400" dirty="0"/>
          </a:p>
          <a:p>
            <a:pPr marL="0" indent="0" algn="ctr">
              <a:buNone/>
            </a:pPr>
            <a:r>
              <a:rPr lang="en-GB" altLang="en-US" sz="2400" dirty="0" smtClean="0"/>
              <a:t>Questions?</a:t>
            </a:r>
            <a:endParaRPr lang="en-GB" altLang="en-US" sz="2400" dirty="0"/>
          </a:p>
          <a:p>
            <a:pPr marL="0" indent="0" algn="ctr">
              <a:buNone/>
            </a:pPr>
            <a:endParaRPr lang="en-GB" altLang="en-US" sz="24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spTree>
    <p:extLst>
      <p:ext uri="{BB962C8B-B14F-4D97-AF65-F5344CB8AC3E}">
        <p14:creationId xmlns:p14="http://schemas.microsoft.com/office/powerpoint/2010/main" val="226422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Housekeeping</a:t>
            </a:r>
            <a:endParaRPr lang="en-GB" dirty="0"/>
          </a:p>
        </p:txBody>
      </p:sp>
      <p:pic>
        <p:nvPicPr>
          <p:cNvPr id="7" name="Content Placeholder 6" descr="Social Media | Maysash's Blo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25632" y="2654720"/>
            <a:ext cx="1931749" cy="2011058"/>
          </a:xfrm>
        </p:spPr>
      </p:pic>
      <p:pic>
        <p:nvPicPr>
          <p:cNvPr id="8" name="Content Placeholder 7" descr="&lt;strong&gt;fire&lt;/strong&gt; extinguisher by egore911 - A &lt;strong&gt;fire&lt;/strong&gt; extinguishe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581605" y="2695275"/>
            <a:ext cx="1109710" cy="1955437"/>
          </a:xfrm>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10" name="Picture 9" descr="3 tips for increasing harm reduction potential in AOD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6058" y="2695275"/>
            <a:ext cx="2771562" cy="2078672"/>
          </a:xfrm>
          <a:prstGeom prst="rect">
            <a:avLst/>
          </a:prstGeom>
        </p:spPr>
      </p:pic>
      <p:pic>
        <p:nvPicPr>
          <p:cNvPr id="13" name="Picture 12" descr="Coloring page &lt;strong&gt;drink and biscuit&lt;/strong&gt; - img 140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7965" y="2695275"/>
            <a:ext cx="1970503" cy="1970503"/>
          </a:xfrm>
          <a:prstGeom prst="rect">
            <a:avLst/>
          </a:prstGeom>
        </p:spPr>
      </p:pic>
    </p:spTree>
    <p:extLst>
      <p:ext uri="{BB962C8B-B14F-4D97-AF65-F5344CB8AC3E}">
        <p14:creationId xmlns:p14="http://schemas.microsoft.com/office/powerpoint/2010/main" val="424557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normAutofit/>
          </a:bodyPr>
          <a:lstStyle/>
          <a:p>
            <a:r>
              <a:rPr lang="en-GB" sz="2400" dirty="0" smtClean="0"/>
              <a:t>To understand the four key areas of difference</a:t>
            </a:r>
          </a:p>
          <a:p>
            <a:r>
              <a:rPr lang="en-GB" sz="2400" dirty="0" smtClean="0"/>
              <a:t>To know some behaviours that may be seen</a:t>
            </a:r>
          </a:p>
          <a:p>
            <a:r>
              <a:rPr lang="en-GB" sz="2400" dirty="0" smtClean="0"/>
              <a:t>To be aware of strategies and resources used to support in school</a:t>
            </a:r>
          </a:p>
          <a:p>
            <a:r>
              <a:rPr lang="en-GB" sz="2400" dirty="0" smtClean="0"/>
              <a:t>To have a bank of ideas for use out of school</a:t>
            </a:r>
          </a:p>
          <a:p>
            <a:r>
              <a:rPr lang="en-GB" sz="2400" dirty="0" smtClean="0"/>
              <a:t>To be aware of organisations and websites that can offer support</a:t>
            </a:r>
            <a:endParaRPr lang="en-GB" sz="24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spTree>
    <p:extLst>
      <p:ext uri="{BB962C8B-B14F-4D97-AF65-F5344CB8AC3E}">
        <p14:creationId xmlns:p14="http://schemas.microsoft.com/office/powerpoint/2010/main" val="1951115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Broad Area of Need</a:t>
            </a:r>
            <a:endParaRPr lang="en-GB" dirty="0"/>
          </a:p>
        </p:txBody>
      </p:sp>
      <p:sp>
        <p:nvSpPr>
          <p:cNvPr id="3" name="Content Placeholder 2"/>
          <p:cNvSpPr>
            <a:spLocks noGrp="1"/>
          </p:cNvSpPr>
          <p:nvPr>
            <p:ph idx="1"/>
          </p:nvPr>
        </p:nvSpPr>
        <p:spPr/>
        <p:txBody>
          <a:bodyPr>
            <a:normAutofit/>
          </a:bodyPr>
          <a:lstStyle/>
          <a:p>
            <a:pPr marL="0" indent="0">
              <a:buNone/>
            </a:pPr>
            <a:r>
              <a:rPr lang="en-GB" sz="2800" b="1" dirty="0" smtClean="0"/>
              <a:t>Communication and interaction</a:t>
            </a:r>
            <a:endParaRPr lang="en-GB" sz="2800" dirty="0" smtClean="0"/>
          </a:p>
          <a:p>
            <a:r>
              <a:rPr lang="en-GB" dirty="0" smtClean="0"/>
              <a:t>6.</a:t>
            </a:r>
            <a:r>
              <a:rPr lang="en-GB" b="1" dirty="0" smtClean="0"/>
              <a:t> </a:t>
            </a:r>
            <a:r>
              <a:rPr lang="en-GB" sz="2400" dirty="0" smtClean="0"/>
              <a:t>29 Children and young people with ASD, including Asperger’s Syndrome and Autism, are likely to have particular difficulties with social interaction. They may also experience difficulties with language, communication and imagination, which can impact on how they relate to others. </a:t>
            </a:r>
          </a:p>
          <a:p>
            <a:pPr marL="0" indent="0" algn="r">
              <a:buNone/>
            </a:pPr>
            <a:r>
              <a:rPr lang="en-GB" sz="1300" b="1" dirty="0" smtClean="0"/>
              <a:t>SEND </a:t>
            </a:r>
            <a:r>
              <a:rPr lang="en-GB" sz="1300" b="1" dirty="0" err="1" smtClean="0"/>
              <a:t>CoP</a:t>
            </a:r>
            <a:r>
              <a:rPr lang="en-GB" sz="1300" b="1" dirty="0" smtClean="0"/>
              <a:t> 2015 (</a:t>
            </a:r>
            <a:r>
              <a:rPr lang="en-GB" sz="1300" b="1" dirty="0" err="1" smtClean="0"/>
              <a:t>DfE</a:t>
            </a:r>
            <a:r>
              <a:rPr lang="en-GB" sz="1300" b="1" dirty="0"/>
              <a:t>)</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spTree>
    <p:extLst>
      <p:ext uri="{BB962C8B-B14F-4D97-AF65-F5344CB8AC3E}">
        <p14:creationId xmlns:p14="http://schemas.microsoft.com/office/powerpoint/2010/main" val="190797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Key Areas of Difference</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6" name="Picture 5"/>
          <p:cNvPicPr>
            <a:picLocks noChangeAspect="1"/>
          </p:cNvPicPr>
          <p:nvPr/>
        </p:nvPicPr>
        <p:blipFill rotWithShape="1">
          <a:blip r:embed="rId5"/>
          <a:srcRect l="14593" t="35626" r="32096" b="18125"/>
          <a:stretch/>
        </p:blipFill>
        <p:spPr>
          <a:xfrm>
            <a:off x="1154954" y="2338252"/>
            <a:ext cx="8761413" cy="4273458"/>
          </a:xfrm>
          <a:prstGeom prst="rect">
            <a:avLst/>
          </a:prstGeom>
        </p:spPr>
      </p:pic>
    </p:spTree>
    <p:extLst>
      <p:ext uri="{BB962C8B-B14F-4D97-AF65-F5344CB8AC3E}">
        <p14:creationId xmlns:p14="http://schemas.microsoft.com/office/powerpoint/2010/main" val="4084297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Interacting</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pic>
        <p:nvPicPr>
          <p:cNvPr id="6" name="Picture 5"/>
          <p:cNvPicPr>
            <a:picLocks noChangeAspect="1"/>
          </p:cNvPicPr>
          <p:nvPr/>
        </p:nvPicPr>
        <p:blipFill rotWithShape="1">
          <a:blip r:embed="rId5"/>
          <a:srcRect l="14213" t="42450" r="58979" b="38015"/>
          <a:stretch/>
        </p:blipFill>
        <p:spPr>
          <a:xfrm>
            <a:off x="4999983" y="424624"/>
            <a:ext cx="4405745" cy="1805051"/>
          </a:xfrm>
          <a:prstGeom prst="rect">
            <a:avLst/>
          </a:prstGeom>
        </p:spPr>
      </p:pic>
      <p:sp>
        <p:nvSpPr>
          <p:cNvPr id="8" name="TextBox 7"/>
          <p:cNvSpPr txBox="1"/>
          <p:nvPr/>
        </p:nvSpPr>
        <p:spPr>
          <a:xfrm>
            <a:off x="831273" y="2565070"/>
            <a:ext cx="11079678" cy="461665"/>
          </a:xfrm>
          <a:prstGeom prst="rect">
            <a:avLst/>
          </a:prstGeom>
          <a:noFill/>
        </p:spPr>
        <p:txBody>
          <a:bodyPr wrap="square" rtlCol="0">
            <a:spAutoFit/>
          </a:bodyPr>
          <a:lstStyle/>
          <a:p>
            <a:r>
              <a:rPr lang="en-GB" sz="2400" b="1" dirty="0" smtClean="0"/>
              <a:t>What behaviours might you see if a child has differences with interacting?</a:t>
            </a:r>
            <a:endParaRPr lang="en-GB" sz="2400" b="1" dirty="0"/>
          </a:p>
        </p:txBody>
      </p:sp>
      <p:sp>
        <p:nvSpPr>
          <p:cNvPr id="11" name="Content Placeholder 2"/>
          <p:cNvSpPr txBox="1">
            <a:spLocks/>
          </p:cNvSpPr>
          <p:nvPr/>
        </p:nvSpPr>
        <p:spPr>
          <a:xfrm>
            <a:off x="831273" y="3683193"/>
            <a:ext cx="9203375" cy="192281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altLang="en-US" sz="2200" dirty="0" smtClean="0"/>
              <a:t>Interventions i.e. Socially Speaking</a:t>
            </a:r>
          </a:p>
          <a:p>
            <a:r>
              <a:rPr lang="en-GB" altLang="en-US" sz="2200" dirty="0" smtClean="0"/>
              <a:t>Social Stories: </a:t>
            </a:r>
            <a:r>
              <a:rPr lang="en-GB" altLang="en-US" sz="2200" dirty="0" smtClean="0">
                <a:hlinkClick r:id="rId6" action="ppaction://hlinkpres?slideindex=1&amp;slidetitle="/>
              </a:rPr>
              <a:t>Social stories.ppt</a:t>
            </a:r>
            <a:endParaRPr lang="en-GB" altLang="en-US" sz="2200" dirty="0" smtClean="0"/>
          </a:p>
          <a:p>
            <a:r>
              <a:rPr lang="en-GB" altLang="en-US" sz="2200" dirty="0" smtClean="0"/>
              <a:t>Comic Strip Conversations: </a:t>
            </a:r>
            <a:r>
              <a:rPr lang="en-GB" altLang="en-US" sz="2200" dirty="0" smtClean="0">
                <a:hlinkClick r:id="rId7" action="ppaction://hlinkpres?slideindex=1&amp;slidetitle="/>
              </a:rPr>
              <a:t>Comic Strip Conversations.ppt</a:t>
            </a:r>
            <a:endParaRPr lang="en-GB" altLang="en-US" sz="2200" dirty="0" smtClean="0"/>
          </a:p>
          <a:p>
            <a:r>
              <a:rPr lang="en-GB" altLang="en-US" sz="2200" dirty="0" smtClean="0"/>
              <a:t>Lunch club/ named support</a:t>
            </a:r>
          </a:p>
          <a:p>
            <a:endParaRPr lang="en-GB" altLang="en-US" sz="2200" dirty="0" smtClean="0"/>
          </a:p>
        </p:txBody>
      </p:sp>
      <p:sp>
        <p:nvSpPr>
          <p:cNvPr id="12" name="TextBox 11"/>
          <p:cNvSpPr txBox="1"/>
          <p:nvPr/>
        </p:nvSpPr>
        <p:spPr>
          <a:xfrm>
            <a:off x="831273" y="2975301"/>
            <a:ext cx="9203376" cy="461665"/>
          </a:xfrm>
          <a:prstGeom prst="rect">
            <a:avLst/>
          </a:prstGeom>
          <a:noFill/>
        </p:spPr>
        <p:txBody>
          <a:bodyPr wrap="square" rtlCol="0">
            <a:spAutoFit/>
          </a:bodyPr>
          <a:lstStyle/>
          <a:p>
            <a:r>
              <a:rPr lang="en-GB" sz="2200" dirty="0" smtClean="0"/>
              <a:t>In School, some examples of how we support include</a:t>
            </a:r>
            <a:r>
              <a:rPr lang="en-GB" sz="2400" dirty="0" smtClean="0"/>
              <a:t>:</a:t>
            </a:r>
            <a:endParaRPr lang="en-GB" sz="2400" dirty="0"/>
          </a:p>
        </p:txBody>
      </p:sp>
      <p:sp>
        <p:nvSpPr>
          <p:cNvPr id="13" name="TextBox 12"/>
          <p:cNvSpPr txBox="1"/>
          <p:nvPr/>
        </p:nvSpPr>
        <p:spPr>
          <a:xfrm>
            <a:off x="831273" y="5636795"/>
            <a:ext cx="9203376" cy="461665"/>
          </a:xfrm>
          <a:prstGeom prst="rect">
            <a:avLst/>
          </a:prstGeom>
          <a:noFill/>
        </p:spPr>
        <p:txBody>
          <a:bodyPr wrap="square" rtlCol="0">
            <a:spAutoFit/>
          </a:bodyPr>
          <a:lstStyle/>
          <a:p>
            <a:r>
              <a:rPr lang="en-GB" sz="2400" b="1" dirty="0" smtClean="0"/>
              <a:t>Which of these could you try at home?</a:t>
            </a:r>
            <a:endParaRPr lang="en-GB" sz="2400" b="1" dirty="0"/>
          </a:p>
        </p:txBody>
      </p:sp>
    </p:spTree>
    <p:extLst>
      <p:ext uri="{BB962C8B-B14F-4D97-AF65-F5344CB8AC3E}">
        <p14:creationId xmlns:p14="http://schemas.microsoft.com/office/powerpoint/2010/main" val="3164868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Processing</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sp>
        <p:nvSpPr>
          <p:cNvPr id="8" name="TextBox 7"/>
          <p:cNvSpPr txBox="1"/>
          <p:nvPr/>
        </p:nvSpPr>
        <p:spPr>
          <a:xfrm>
            <a:off x="831273" y="2565070"/>
            <a:ext cx="10082150" cy="461665"/>
          </a:xfrm>
          <a:prstGeom prst="rect">
            <a:avLst/>
          </a:prstGeom>
          <a:noFill/>
        </p:spPr>
        <p:txBody>
          <a:bodyPr wrap="square" rtlCol="0">
            <a:spAutoFit/>
          </a:bodyPr>
          <a:lstStyle/>
          <a:p>
            <a:r>
              <a:rPr lang="en-GB" sz="2400" b="1" dirty="0" smtClean="0"/>
              <a:t>What behaviours might you see if a child has sensory differences?</a:t>
            </a:r>
            <a:endParaRPr lang="en-GB" sz="2400" b="1" dirty="0"/>
          </a:p>
        </p:txBody>
      </p:sp>
      <p:sp>
        <p:nvSpPr>
          <p:cNvPr id="11" name="Content Placeholder 2"/>
          <p:cNvSpPr txBox="1">
            <a:spLocks/>
          </p:cNvSpPr>
          <p:nvPr/>
        </p:nvSpPr>
        <p:spPr>
          <a:xfrm>
            <a:off x="831273" y="4011597"/>
            <a:ext cx="9203375" cy="192281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altLang="en-US" sz="2200" dirty="0" smtClean="0"/>
              <a:t>Sensory checklist and strategies</a:t>
            </a:r>
          </a:p>
          <a:p>
            <a:r>
              <a:rPr lang="en-GB" altLang="en-US" sz="2200" dirty="0" smtClean="0"/>
              <a:t>Sensory equipment</a:t>
            </a:r>
          </a:p>
          <a:p>
            <a:r>
              <a:rPr lang="en-GB" altLang="en-US" sz="2200" dirty="0" smtClean="0"/>
              <a:t>Transitioning at different times to avoid noise/ crowds</a:t>
            </a:r>
          </a:p>
        </p:txBody>
      </p:sp>
      <p:sp>
        <p:nvSpPr>
          <p:cNvPr id="12" name="TextBox 11"/>
          <p:cNvSpPr txBox="1"/>
          <p:nvPr/>
        </p:nvSpPr>
        <p:spPr>
          <a:xfrm>
            <a:off x="831273" y="3228862"/>
            <a:ext cx="9203376" cy="461665"/>
          </a:xfrm>
          <a:prstGeom prst="rect">
            <a:avLst/>
          </a:prstGeom>
          <a:noFill/>
        </p:spPr>
        <p:txBody>
          <a:bodyPr wrap="square" rtlCol="0">
            <a:spAutoFit/>
          </a:bodyPr>
          <a:lstStyle/>
          <a:p>
            <a:r>
              <a:rPr lang="en-GB" sz="2200" dirty="0" smtClean="0"/>
              <a:t>In School, some examples of how we support include</a:t>
            </a:r>
            <a:r>
              <a:rPr lang="en-GB" sz="2400" dirty="0" smtClean="0"/>
              <a:t>:</a:t>
            </a:r>
            <a:endParaRPr lang="en-GB" sz="2400" dirty="0"/>
          </a:p>
        </p:txBody>
      </p:sp>
      <p:sp>
        <p:nvSpPr>
          <p:cNvPr id="13" name="TextBox 12"/>
          <p:cNvSpPr txBox="1"/>
          <p:nvPr/>
        </p:nvSpPr>
        <p:spPr>
          <a:xfrm>
            <a:off x="831273" y="5636795"/>
            <a:ext cx="9203376" cy="461665"/>
          </a:xfrm>
          <a:prstGeom prst="rect">
            <a:avLst/>
          </a:prstGeom>
          <a:noFill/>
        </p:spPr>
        <p:txBody>
          <a:bodyPr wrap="square" rtlCol="0">
            <a:spAutoFit/>
          </a:bodyPr>
          <a:lstStyle/>
          <a:p>
            <a:r>
              <a:rPr lang="en-GB" sz="2400" b="1" dirty="0" smtClean="0"/>
              <a:t>Which of these could you try at home?</a:t>
            </a:r>
            <a:endParaRPr lang="en-GB" sz="2400" b="1" dirty="0"/>
          </a:p>
        </p:txBody>
      </p:sp>
      <p:pic>
        <p:nvPicPr>
          <p:cNvPr id="3" name="Picture 2"/>
          <p:cNvPicPr>
            <a:picLocks noChangeAspect="1"/>
          </p:cNvPicPr>
          <p:nvPr/>
        </p:nvPicPr>
        <p:blipFill rotWithShape="1">
          <a:blip r:embed="rId5"/>
          <a:srcRect t="57016" r="50587"/>
          <a:stretch/>
        </p:blipFill>
        <p:spPr>
          <a:xfrm>
            <a:off x="5857460" y="446813"/>
            <a:ext cx="4331944" cy="1836981"/>
          </a:xfrm>
          <a:prstGeom prst="rect">
            <a:avLst/>
          </a:prstGeom>
        </p:spPr>
      </p:pic>
    </p:spTree>
    <p:extLst>
      <p:ext uri="{BB962C8B-B14F-4D97-AF65-F5344CB8AC3E}">
        <p14:creationId xmlns:p14="http://schemas.microsoft.com/office/powerpoint/2010/main" val="320553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sp>
        <p:nvSpPr>
          <p:cNvPr id="8" name="TextBox 7"/>
          <p:cNvSpPr txBox="1"/>
          <p:nvPr/>
        </p:nvSpPr>
        <p:spPr>
          <a:xfrm>
            <a:off x="831272" y="2565070"/>
            <a:ext cx="11210307" cy="461665"/>
          </a:xfrm>
          <a:prstGeom prst="rect">
            <a:avLst/>
          </a:prstGeom>
          <a:noFill/>
        </p:spPr>
        <p:txBody>
          <a:bodyPr wrap="square" rtlCol="0">
            <a:spAutoFit/>
          </a:bodyPr>
          <a:lstStyle/>
          <a:p>
            <a:r>
              <a:rPr lang="en-GB" sz="2400" b="1" dirty="0" smtClean="0"/>
              <a:t>What behaviours might you see if a child has communication differences?</a:t>
            </a:r>
            <a:endParaRPr lang="en-GB" sz="2400" b="1" dirty="0"/>
          </a:p>
        </p:txBody>
      </p:sp>
      <p:sp>
        <p:nvSpPr>
          <p:cNvPr id="11" name="Content Placeholder 2"/>
          <p:cNvSpPr txBox="1">
            <a:spLocks/>
          </p:cNvSpPr>
          <p:nvPr/>
        </p:nvSpPr>
        <p:spPr>
          <a:xfrm>
            <a:off x="831273" y="4011597"/>
            <a:ext cx="9203375" cy="192281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altLang="en-US" sz="2200" dirty="0" err="1" smtClean="0"/>
              <a:t>Widgits</a:t>
            </a:r>
            <a:r>
              <a:rPr lang="en-GB" altLang="en-US" sz="2200" dirty="0" smtClean="0"/>
              <a:t>/ symbols/ pictures/ photos</a:t>
            </a:r>
          </a:p>
          <a:p>
            <a:r>
              <a:rPr lang="en-GB" altLang="en-US" sz="2200" dirty="0" smtClean="0"/>
              <a:t>Language awareness: Short, clear instructions, awareness of literal interpretations, avoid sarcasm etc.</a:t>
            </a:r>
          </a:p>
          <a:p>
            <a:r>
              <a:rPr lang="en-GB" altLang="en-US" sz="2200" dirty="0" err="1" smtClean="0"/>
              <a:t>Brometers</a:t>
            </a:r>
            <a:r>
              <a:rPr lang="en-GB" altLang="en-US" sz="2200" dirty="0" smtClean="0"/>
              <a:t>/ flow charts/ signs/ prompt cards</a:t>
            </a:r>
          </a:p>
        </p:txBody>
      </p:sp>
      <p:sp>
        <p:nvSpPr>
          <p:cNvPr id="12" name="TextBox 11"/>
          <p:cNvSpPr txBox="1"/>
          <p:nvPr/>
        </p:nvSpPr>
        <p:spPr>
          <a:xfrm>
            <a:off x="831273" y="3228862"/>
            <a:ext cx="9203376" cy="461665"/>
          </a:xfrm>
          <a:prstGeom prst="rect">
            <a:avLst/>
          </a:prstGeom>
          <a:noFill/>
        </p:spPr>
        <p:txBody>
          <a:bodyPr wrap="square" rtlCol="0">
            <a:spAutoFit/>
          </a:bodyPr>
          <a:lstStyle/>
          <a:p>
            <a:r>
              <a:rPr lang="en-GB" sz="2200" dirty="0" smtClean="0"/>
              <a:t>In School, some examples of how we support include</a:t>
            </a:r>
            <a:r>
              <a:rPr lang="en-GB" sz="2400" dirty="0" smtClean="0"/>
              <a:t>:</a:t>
            </a:r>
            <a:endParaRPr lang="en-GB" sz="2400" dirty="0"/>
          </a:p>
        </p:txBody>
      </p:sp>
      <p:sp>
        <p:nvSpPr>
          <p:cNvPr id="13" name="TextBox 12"/>
          <p:cNvSpPr txBox="1"/>
          <p:nvPr/>
        </p:nvSpPr>
        <p:spPr>
          <a:xfrm>
            <a:off x="831272" y="5788966"/>
            <a:ext cx="9203376" cy="461665"/>
          </a:xfrm>
          <a:prstGeom prst="rect">
            <a:avLst/>
          </a:prstGeom>
          <a:noFill/>
        </p:spPr>
        <p:txBody>
          <a:bodyPr wrap="square" rtlCol="0">
            <a:spAutoFit/>
          </a:bodyPr>
          <a:lstStyle/>
          <a:p>
            <a:r>
              <a:rPr lang="en-GB" sz="2400" b="1" dirty="0" smtClean="0"/>
              <a:t>Which of these could you try at home?</a:t>
            </a:r>
            <a:endParaRPr lang="en-GB" sz="2400" b="1" dirty="0"/>
          </a:p>
        </p:txBody>
      </p:sp>
      <p:pic>
        <p:nvPicPr>
          <p:cNvPr id="3" name="Picture 2"/>
          <p:cNvPicPr>
            <a:picLocks noChangeAspect="1"/>
          </p:cNvPicPr>
          <p:nvPr/>
        </p:nvPicPr>
        <p:blipFill rotWithShape="1">
          <a:blip r:embed="rId5"/>
          <a:srcRect l="49548" t="57295" r="739" b="1580"/>
          <a:stretch/>
        </p:blipFill>
        <p:spPr>
          <a:xfrm>
            <a:off x="6038601" y="486452"/>
            <a:ext cx="4358244" cy="1757548"/>
          </a:xfrm>
          <a:prstGeom prst="rect">
            <a:avLst/>
          </a:prstGeom>
        </p:spPr>
      </p:pic>
    </p:spTree>
    <p:extLst>
      <p:ext uri="{BB962C8B-B14F-4D97-AF65-F5344CB8AC3E}">
        <p14:creationId xmlns:p14="http://schemas.microsoft.com/office/powerpoint/2010/main" val="306258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2" y="973668"/>
            <a:ext cx="9085096" cy="706964"/>
          </a:xfrm>
        </p:spPr>
        <p:txBody>
          <a:bodyPr/>
          <a:lstStyle/>
          <a:p>
            <a:r>
              <a:rPr lang="en-GB" dirty="0" smtClean="0"/>
              <a:t>Processing Information</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62441" y="446813"/>
            <a:ext cx="637540" cy="646430"/>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124305" y="5571807"/>
            <a:ext cx="1584960" cy="895985"/>
          </a:xfrm>
          <a:prstGeom prst="rect">
            <a:avLst/>
          </a:prstGeom>
          <a:noFill/>
        </p:spPr>
      </p:pic>
      <p:sp>
        <p:nvSpPr>
          <p:cNvPr id="8" name="TextBox 7"/>
          <p:cNvSpPr txBox="1"/>
          <p:nvPr/>
        </p:nvSpPr>
        <p:spPr>
          <a:xfrm>
            <a:off x="831272" y="2565070"/>
            <a:ext cx="10414659" cy="461665"/>
          </a:xfrm>
          <a:prstGeom prst="rect">
            <a:avLst/>
          </a:prstGeom>
          <a:noFill/>
        </p:spPr>
        <p:txBody>
          <a:bodyPr wrap="square" rtlCol="0">
            <a:spAutoFit/>
          </a:bodyPr>
          <a:lstStyle/>
          <a:p>
            <a:r>
              <a:rPr lang="en-GB" sz="2400" b="1" dirty="0" smtClean="0"/>
              <a:t>What behaviours might you see if a child has processing differences?</a:t>
            </a:r>
            <a:endParaRPr lang="en-GB" sz="2400" b="1" dirty="0"/>
          </a:p>
        </p:txBody>
      </p:sp>
      <p:sp>
        <p:nvSpPr>
          <p:cNvPr id="11" name="Content Placeholder 2"/>
          <p:cNvSpPr txBox="1">
            <a:spLocks/>
          </p:cNvSpPr>
          <p:nvPr/>
        </p:nvSpPr>
        <p:spPr>
          <a:xfrm>
            <a:off x="831273" y="4011597"/>
            <a:ext cx="9203375" cy="192281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altLang="en-US" sz="2200" dirty="0" smtClean="0"/>
              <a:t>Linking learning to interests/ time to talk about interests</a:t>
            </a:r>
          </a:p>
          <a:p>
            <a:r>
              <a:rPr lang="en-GB" altLang="en-US" sz="2200" dirty="0" smtClean="0"/>
              <a:t>Support for changes to routine </a:t>
            </a:r>
          </a:p>
        </p:txBody>
      </p:sp>
      <p:sp>
        <p:nvSpPr>
          <p:cNvPr id="12" name="TextBox 11"/>
          <p:cNvSpPr txBox="1"/>
          <p:nvPr/>
        </p:nvSpPr>
        <p:spPr>
          <a:xfrm>
            <a:off x="831273" y="3228862"/>
            <a:ext cx="9203376" cy="461665"/>
          </a:xfrm>
          <a:prstGeom prst="rect">
            <a:avLst/>
          </a:prstGeom>
          <a:noFill/>
        </p:spPr>
        <p:txBody>
          <a:bodyPr wrap="square" rtlCol="0">
            <a:spAutoFit/>
          </a:bodyPr>
          <a:lstStyle/>
          <a:p>
            <a:r>
              <a:rPr lang="en-GB" sz="2200" dirty="0" smtClean="0"/>
              <a:t>In School, some examples of how we support include</a:t>
            </a:r>
            <a:r>
              <a:rPr lang="en-GB" sz="2400" dirty="0" smtClean="0"/>
              <a:t>:</a:t>
            </a:r>
            <a:endParaRPr lang="en-GB" sz="2400" dirty="0"/>
          </a:p>
        </p:txBody>
      </p:sp>
      <p:pic>
        <p:nvPicPr>
          <p:cNvPr id="6" name="Picture 5"/>
          <p:cNvPicPr>
            <a:picLocks noChangeAspect="1"/>
          </p:cNvPicPr>
          <p:nvPr/>
        </p:nvPicPr>
        <p:blipFill rotWithShape="1">
          <a:blip r:embed="rId5"/>
          <a:srcRect l="50552" t="16448" r="818" b="43251"/>
          <a:stretch/>
        </p:blipFill>
        <p:spPr>
          <a:xfrm>
            <a:off x="6038601" y="484789"/>
            <a:ext cx="4263241" cy="1722359"/>
          </a:xfrm>
          <a:prstGeom prst="rect">
            <a:avLst/>
          </a:prstGeom>
        </p:spPr>
      </p:pic>
    </p:spTree>
    <p:extLst>
      <p:ext uri="{BB962C8B-B14F-4D97-AF65-F5344CB8AC3E}">
        <p14:creationId xmlns:p14="http://schemas.microsoft.com/office/powerpoint/2010/main" val="2592763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DC9EE384AE774295D79E4BC46D6EE9" ma:contentTypeVersion="16" ma:contentTypeDescription="Create a new document." ma:contentTypeScope="" ma:versionID="3e04c6c1c7afcb2e0460cec5e3edcec6">
  <xsd:schema xmlns:xsd="http://www.w3.org/2001/XMLSchema" xmlns:xs="http://www.w3.org/2001/XMLSchema" xmlns:p="http://schemas.microsoft.com/office/2006/metadata/properties" xmlns:ns2="2101a9b7-37af-433d-8050-f9748255d695" xmlns:ns3="4029b8ae-a7b1-499d-887b-faf832915e2a" targetNamespace="http://schemas.microsoft.com/office/2006/metadata/properties" ma:root="true" ma:fieldsID="8d035bca5706d089a0fecdf4db16b9e0" ns2:_="" ns3:_="">
    <xsd:import namespace="2101a9b7-37af-433d-8050-f9748255d695"/>
    <xsd:import namespace="4029b8ae-a7b1-499d-887b-faf832915e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01a9b7-37af-433d-8050-f9748255d6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2136b98-c403-4d38-a5cb-d13e2beb0f2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29b8ae-a7b1-499d-887b-faf832915e2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362787-a4b7-47da-a7a1-ac72abdb71e1}" ma:internalName="TaxCatchAll" ma:showField="CatchAllData" ma:web="4029b8ae-a7b1-499d-887b-faf832915e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029b8ae-a7b1-499d-887b-faf832915e2a">
      <UserInfo>
        <DisplayName/>
        <AccountId xsi:nil="true"/>
        <AccountType/>
      </UserInfo>
    </SharedWithUsers>
    <TaxCatchAll xmlns="4029b8ae-a7b1-499d-887b-faf832915e2a" xsi:nil="true"/>
    <lcf76f155ced4ddcb4097134ff3c332f xmlns="2101a9b7-37af-433d-8050-f9748255d69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C652E0-FB44-4212-851F-E87A30CAA4D4}"/>
</file>

<file path=customXml/itemProps2.xml><?xml version="1.0" encoding="utf-8"?>
<ds:datastoreItem xmlns:ds="http://schemas.openxmlformats.org/officeDocument/2006/customXml" ds:itemID="{6324CA04-D5D6-4398-B42D-A9991FF4A42B}"/>
</file>

<file path=customXml/itemProps3.xml><?xml version="1.0" encoding="utf-8"?>
<ds:datastoreItem xmlns:ds="http://schemas.openxmlformats.org/officeDocument/2006/customXml" ds:itemID="{1C4AC5A6-1404-4054-99AD-DDE9FFA20CE1}"/>
</file>

<file path=docProps/app.xml><?xml version="1.0" encoding="utf-8"?>
<Properties xmlns="http://schemas.openxmlformats.org/officeDocument/2006/extended-properties" xmlns:vt="http://schemas.openxmlformats.org/officeDocument/2006/docPropsVTypes">
  <Template>Ion Boardroom</Template>
  <TotalTime>424</TotalTime>
  <Words>1210</Words>
  <Application>Microsoft Office PowerPoint</Application>
  <PresentationFormat>Widescreen</PresentationFormat>
  <Paragraphs>136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Autism Awareness</vt:lpstr>
      <vt:lpstr>Housekeeping</vt:lpstr>
      <vt:lpstr>Aims</vt:lpstr>
      <vt:lpstr>Broad Area of Need</vt:lpstr>
      <vt:lpstr>Four Key Areas of Difference</vt:lpstr>
      <vt:lpstr>Interacting</vt:lpstr>
      <vt:lpstr>Sensory Processing</vt:lpstr>
      <vt:lpstr>Communication</vt:lpstr>
      <vt:lpstr>Processing Information</vt:lpstr>
      <vt:lpstr>Supporting change</vt:lpstr>
      <vt:lpstr>Processing Information</vt:lpstr>
      <vt:lpstr>Task boards</vt:lpstr>
      <vt:lpstr>Processing Information</vt:lpstr>
      <vt:lpstr>How will others’ know how to support my child?</vt:lpstr>
      <vt:lpstr>Further reading</vt:lpstr>
      <vt:lpstr>Resources and Information</vt:lpstr>
      <vt:lpstr>Thank you!</vt:lpstr>
    </vt:vector>
  </TitlesOfParts>
  <Company>Turves Green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Awareness</dc:title>
  <dc:creator>Laura J Allden</dc:creator>
  <cp:lastModifiedBy>laura</cp:lastModifiedBy>
  <cp:revision>28</cp:revision>
  <dcterms:created xsi:type="dcterms:W3CDTF">2019-03-28T05:48:27Z</dcterms:created>
  <dcterms:modified xsi:type="dcterms:W3CDTF">2019-03-29T13:54:39Z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0x010100CADC9EE384AE774295D79E4BC46D6EE9</vt:lpwstr>
  </property>
  <property fmtid="{D5CDD505-2E9C-101B-9397-08002B2CF9AE}" pid="3" name="Order">
    <vt:r8>197600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